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6" r:id="rId2"/>
    <p:sldId id="258" r:id="rId3"/>
    <p:sldId id="308" r:id="rId4"/>
    <p:sldId id="279" r:id="rId5"/>
    <p:sldId id="309" r:id="rId6"/>
    <p:sldId id="324" r:id="rId7"/>
    <p:sldId id="325" r:id="rId8"/>
    <p:sldId id="310" r:id="rId9"/>
    <p:sldId id="311" r:id="rId10"/>
    <p:sldId id="312" r:id="rId11"/>
    <p:sldId id="313" r:id="rId12"/>
    <p:sldId id="314" r:id="rId13"/>
    <p:sldId id="315" r:id="rId14"/>
    <p:sldId id="321" r:id="rId15"/>
    <p:sldId id="322" r:id="rId16"/>
    <p:sldId id="323" r:id="rId17"/>
    <p:sldId id="276" r:id="rId18"/>
    <p:sldId id="32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49" d="100"/>
          <a:sy n="49" d="100"/>
        </p:scale>
        <p:origin x="-1980" y="-47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5D972CE-BA54-40C8-A6FF-2AAD418EB4E2}"/>
    <pc:docChg chg="modSld">
      <pc:chgData name="" userId="" providerId="" clId="Web-{05D972CE-BA54-40C8-A6FF-2AAD418EB4E2}" dt="2018-02-15T09:16:15.958" v="10"/>
      <pc:docMkLst>
        <pc:docMk/>
      </pc:docMkLst>
      <pc:sldChg chg="addSp modSp">
        <pc:chgData name="" userId="" providerId="" clId="Web-{05D972CE-BA54-40C8-A6FF-2AAD418EB4E2}" dt="2018-02-15T09:16:15.958" v="10"/>
        <pc:sldMkLst>
          <pc:docMk/>
          <pc:sldMk cId="0" sldId="256"/>
        </pc:sldMkLst>
        <pc:picChg chg="add mod">
          <ac:chgData name="" userId="" providerId="" clId="Web-{05D972CE-BA54-40C8-A6FF-2AAD418EB4E2}" dt="2018-02-15T09:16:15.958" v="10"/>
          <ac:picMkLst>
            <pc:docMk/>
            <pc:sldMk cId="0" sldId="256"/>
            <ac:picMk id="2" creationId="{101734F0-874C-44FA-A0B0-DA9B4A620294}"/>
          </ac:picMkLst>
        </pc:picChg>
      </pc:sldChg>
    </pc:docChg>
  </pc:docChgLst>
  <pc:docChgLst>
    <pc:chgData clId="Web-{60F8D0AC-BAB4-479F-BEAD-05036F8319BA}"/>
    <pc:docChg chg="modSld">
      <pc:chgData name="" userId="" providerId="" clId="Web-{60F8D0AC-BAB4-479F-BEAD-05036F8319BA}" dt="2018-02-14T14:10:44.826" v="5"/>
      <pc:docMkLst>
        <pc:docMk/>
      </pc:docMkLst>
      <pc:sldChg chg="modSp">
        <pc:chgData name="" userId="" providerId="" clId="Web-{60F8D0AC-BAB4-479F-BEAD-05036F8319BA}" dt="2018-02-14T14:10:44.826" v="4"/>
        <pc:sldMkLst>
          <pc:docMk/>
          <pc:sldMk cId="0" sldId="258"/>
        </pc:sldMkLst>
        <pc:spChg chg="mod">
          <ac:chgData name="" userId="" providerId="" clId="Web-{60F8D0AC-BAB4-479F-BEAD-05036F8319BA}" dt="2018-02-14T14:10:44.826" v="4"/>
          <ac:spMkLst>
            <pc:docMk/>
            <pc:sldMk cId="0" sldId="258"/>
            <ac:spMk id="1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5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077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Altri </a:t>
            </a:r>
            <a:r>
              <a:rPr lang="it-IT" dirty="0" err="1" smtClean="0"/>
              <a:t>credits</a:t>
            </a:r>
            <a:r>
              <a:rPr lang="it-IT" smtClean="0"/>
              <a:t>?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96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magin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magin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Immagin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Immagin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35241" y="1262958"/>
            <a:ext cx="81721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I </a:t>
            </a:r>
            <a:r>
              <a:rPr lang="it-IT" sz="36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laboratori di </a:t>
            </a:r>
            <a:r>
              <a:rPr 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Astronomia </a:t>
            </a:r>
            <a:r>
              <a:rPr lang="it-IT" sz="36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per </a:t>
            </a:r>
            <a:r>
              <a:rPr 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bambini </a:t>
            </a:r>
            <a:endParaRPr lang="it-IT" sz="3600" b="1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dell’ISTITUTO NAZIONALE DI ASTROFISICA</a:t>
            </a:r>
            <a:endParaRPr lang="it-IT" sz="3600" b="1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80658" y="3741946"/>
            <a:ext cx="413735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 caccia di asteroidi,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meteore e comete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46977" y="9260281"/>
            <a:ext cx="871084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18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Nome del Presentatore, INAF- Osservatorio di appartenenza</a:t>
            </a:r>
            <a:endParaRPr kumimoji="0" lang="it-IT" sz="18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Neue Medium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11543980" y="8218399"/>
            <a:ext cx="1181261" cy="11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barbara\Desktop\Astrok\AstroKids_bi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7" y="328832"/>
            <a:ext cx="4882760" cy="10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94185" y="5404159"/>
            <a:ext cx="86241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Luogo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Data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31" y="2662654"/>
            <a:ext cx="4333113" cy="620423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49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71330" y="769850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comete…dove sono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906657" y="3884248"/>
            <a:ext cx="456601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Provengono dalla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nube </a:t>
            </a:r>
            <a:r>
              <a:rPr lang="it-IT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 </a:t>
            </a:r>
            <a:r>
              <a:rPr lang="it-IT" sz="1800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Oort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una nube composta da milioni 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milioni di corpi rocciosi,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che si trova ai confini del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sistema solare!</a:t>
            </a:r>
            <a:endParaRPr kumimoji="0" lang="it-IT" sz="18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12" name="Picture 8" descr="Oort_cloud_Sedna_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9" y="1874415"/>
            <a:ext cx="6645988" cy="664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5500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comete…chioma e coda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0810" y="2526633"/>
            <a:ext cx="665030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Quando la cometa si avvicina al Sole, il ghiaccio evapora, formando attorno al nucleo roccioso una nube di gas e polveri detta </a:t>
            </a:r>
            <a:r>
              <a:rPr lang="it-IT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chioma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713974" y="4486667"/>
            <a:ext cx="395886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La radiazione solare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spinge </a:t>
            </a:r>
          </a:p>
          <a:p>
            <a:pPr algn="l"/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particelle 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di polvere </a:t>
            </a:r>
            <a:endParaRPr lang="it-IT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della chioma nella 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direzione </a:t>
            </a:r>
            <a:endParaRPr lang="it-IT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opposta 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al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Sole: così 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si forma </a:t>
            </a:r>
            <a:endParaRPr lang="it-IT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</a:t>
            </a:r>
            <a:r>
              <a:rPr lang="it-IT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coda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della cometa!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59" y="3627086"/>
            <a:ext cx="6650308" cy="4694335"/>
          </a:xfrm>
          <a:prstGeom prst="rect">
            <a:avLst/>
          </a:prstGeom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61952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265735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Meteoroidi, meteore e meteoriti, che differenza c’è?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73627" y="2543030"/>
            <a:ext cx="10348686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Meteoroidi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frammenti di comete o asteroidi che ruotano attorno al Sole. </a:t>
            </a:r>
          </a:p>
          <a:p>
            <a:pPr marL="457200" marR="0" indent="-4572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Meteori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frammenti di roccia che entra nell’atmosfera e per attrito produce una scia luminosa</a:t>
            </a:r>
          </a:p>
          <a:p>
            <a:pPr marL="457200" marR="0" indent="-4572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Meteoriti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parti restanti di una meteora che colpiscono la Terra.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3" y="4814597"/>
            <a:ext cx="4717676" cy="31287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9985" r="186" b="12678"/>
          <a:stretch/>
        </p:blipFill>
        <p:spPr>
          <a:xfrm>
            <a:off x="888226" y="4851919"/>
            <a:ext cx="5348068" cy="3091415"/>
          </a:xfrm>
          <a:prstGeom prst="rect">
            <a:avLst/>
          </a:prstGeom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21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Meteore = Stelle</a:t>
            </a:r>
            <a:r>
              <a:rPr kumimoji="0" lang="it-IT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cadenti!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25450" y="2274203"/>
            <a:ext cx="84006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 vari periodi dell’anno la Terra attraversa i detriti lasciati da corpi rocciosi come ad esempio comete             </a:t>
            </a:r>
            <a:r>
              <a:rPr lang="it-IT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pioggia meteorica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4184420" y="2757719"/>
            <a:ext cx="41365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48" y="3295290"/>
            <a:ext cx="8559229" cy="4662996"/>
          </a:xfrm>
          <a:prstGeom prst="rect">
            <a:avLst/>
          </a:prstGeom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623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Tanti tipi di meteoriti…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13" y="2930748"/>
            <a:ext cx="7465816" cy="497596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279534" y="2221674"/>
            <a:ext cx="35089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SIDERITI: composte da ferro e nichel</a:t>
            </a:r>
            <a:endParaRPr lang="it-IT" sz="1800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7584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Tanti tipi di meteoriti…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51819" y="2266241"/>
            <a:ext cx="38087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AEROLITI: rocciose, composte da silicati</a:t>
            </a:r>
            <a:endParaRPr lang="it-IT" sz="1800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36" y="2954240"/>
            <a:ext cx="7430569" cy="4952474"/>
          </a:xfrm>
          <a:prstGeom prst="rect">
            <a:avLst/>
          </a:prstGeom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7584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Tanti tipi di meteoriti…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678593" y="2266241"/>
            <a:ext cx="255518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SIDEROLITI: ferro-rocciose</a:t>
            </a:r>
            <a:endParaRPr lang="it-IT" sz="1800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50" y="3025448"/>
            <a:ext cx="7144718" cy="4761954"/>
          </a:xfrm>
          <a:prstGeom prst="rect">
            <a:avLst/>
          </a:prstGeom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193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1058530" y="2068073"/>
            <a:ext cx="10715134" cy="6266282"/>
            <a:chOff x="1058530" y="2068073"/>
            <a:chExt cx="10715134" cy="6266282"/>
          </a:xfrm>
        </p:grpSpPr>
        <p:pic>
          <p:nvPicPr>
            <p:cNvPr id="15" name="Immagine 8" descr="Immagine 8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2858" b="10761"/>
            <a:stretch/>
          </p:blipFill>
          <p:spPr>
            <a:xfrm>
              <a:off x="1058530" y="2068073"/>
              <a:ext cx="6815470" cy="62662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Fumetto 3 15"/>
            <p:cNvSpPr/>
            <p:nvPr/>
          </p:nvSpPr>
          <p:spPr>
            <a:xfrm>
              <a:off x="5488501" y="3170228"/>
              <a:ext cx="6285163" cy="1800000"/>
            </a:xfrm>
            <a:prstGeom prst="wedgeEllipseCallout">
              <a:avLst>
                <a:gd name="adj1" fmla="val -71742"/>
                <a:gd name="adj2" fmla="val 27420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it-IT" sz="3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Pronti a giocare</a:t>
              </a:r>
              <a:r>
                <a:rPr lang="it-IT" sz="3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lang="it-IT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asellaDiTesto 1"/>
          <p:cNvSpPr txBox="1"/>
          <p:nvPr/>
        </p:nvSpPr>
        <p:spPr>
          <a:xfrm>
            <a:off x="6270170" y="3079615"/>
            <a:ext cx="5835874" cy="4072910"/>
          </a:xfrm>
          <a:prstGeom prst="rect">
            <a:avLst/>
          </a:prstGeom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70C0"/>
                </a:solidFill>
              </a:rPr>
              <a:t>Credits</a:t>
            </a:r>
            <a:r>
              <a:rPr dirty="0" smtClean="0">
                <a:solidFill>
                  <a:srgbClr val="0070C0"/>
                </a:solidFill>
              </a:rPr>
              <a:t>:</a:t>
            </a:r>
            <a:endParaRPr lang="it-IT" dirty="0" smtClean="0">
              <a:solidFill>
                <a:srgbClr val="0070C0"/>
              </a:solidFill>
            </a:endParaRP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Helvetica Neue"/>
              </a:rPr>
              <a:t>Presentazione </a:t>
            </a:r>
            <a:r>
              <a:rPr lang="it-IT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Helvetica Neue"/>
              </a:rPr>
              <a:t>ideata </a:t>
            </a:r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Helvetica Neue"/>
              </a:rPr>
              <a:t>da Luciana Ziino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Helvetica Neue"/>
              </a:rPr>
              <a:t>Disegni Martina di Angelo Adamo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Foto di Sergio Calabrese - Museo di </a:t>
            </a:r>
            <a:r>
              <a:rPr lang="it-IT" sz="18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Mineralogia (Università degli Studi di Palermo</a:t>
            </a:r>
            <a:r>
              <a:rPr lang="it-IT" sz="18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Calibri"/>
              <a:sym typeface="Helvetica Neue"/>
            </a:endParaRP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</a:t>
            </a:r>
            <a:r>
              <a:rPr lang="it-IT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it.wikipedia.org/wiki/Asteroide</a:t>
            </a: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https://www.asi.it/it/news/architettura-celeste-nel-caos</a:t>
            </a:r>
            <a:endParaRPr lang="it-IT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http://www.dawn-mission.org/multimedia/images</a:t>
            </a:r>
            <a:r>
              <a:rPr lang="it-IT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/</a:t>
            </a: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http://gds.it/2015/01/05/la-sonda-dawn-si-avvicina-al-pianeta-nano-cerere_290966</a:t>
            </a:r>
            <a:r>
              <a:rPr lang="it-IT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/</a:t>
            </a: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http://</a:t>
            </a:r>
            <a:r>
              <a:rPr lang="it-IT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archive.oapd.inaf.it/pianetav/L15_11S.html</a:t>
            </a: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http://</a:t>
            </a:r>
            <a:r>
              <a:rPr lang="it-IT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archive.oapd.inaf.it/othersites/sc/starchild/solar_system_level2/meteoroids.html</a:t>
            </a:r>
            <a:endParaRPr lang="it-IT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285750" indent="-285750" algn="l">
              <a:buSzPct val="100000"/>
              <a:buChar char="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</a:t>
            </a:r>
            <a:r>
              <a:rPr lang="it-IT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www.informazioneambiente.it/stelle-cadenti</a:t>
            </a:r>
            <a:r>
              <a:rPr lang="it-IT" u="sng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/</a:t>
            </a:r>
            <a:endParaRPr lang="it-IT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285">
            <a:off x="1819291" y="2771068"/>
            <a:ext cx="2893952" cy="40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barbara\Desktop\Astrok\AstroKids_bi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55" y="777115"/>
            <a:ext cx="4270489" cy="9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303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1943" y="1046731"/>
            <a:ext cx="782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Il Sistema Solare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3286" y="3573762"/>
            <a:ext cx="342796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Sole    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    </a:t>
            </a: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99.85%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Pianeti     0.1%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Satelliti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e anelli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Asteroidi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Comete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800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Meteoroidi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22221" r="1389" b="22223"/>
          <a:stretch>
            <a:fillRect/>
          </a:stretch>
        </p:blipFill>
        <p:spPr bwMode="auto">
          <a:xfrm>
            <a:off x="3611920" y="2452107"/>
            <a:ext cx="8376885" cy="400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1943" y="1046731"/>
            <a:ext cx="782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Asteroidi… cosa sono?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9" name="Picture 3" descr="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217" y="2230574"/>
            <a:ext cx="6948964" cy="432754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04604" y="6832695"/>
            <a:ext cx="7823200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Corpi rocciosi di forma irregolare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4758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50" y="1940767"/>
            <a:ext cx="7739327" cy="54175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91653" y="1065394"/>
            <a:ext cx="85053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Asteroidi… dove si trovano?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52172" y="7576618"/>
            <a:ext cx="850537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Orbitano tra Marte e Giove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4093703" y="9144828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186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31616" y="860374"/>
            <a:ext cx="85053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Cerere, il primo asteroide!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84405" y="2204091"/>
            <a:ext cx="718291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Venne scoperto il 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primo 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gennaio del 1801 a Palermo!</a:t>
            </a:r>
          </a:p>
        </p:txBody>
      </p:sp>
      <p:pic>
        <p:nvPicPr>
          <p:cNvPr id="14" name="Picture 2" descr="http://www.hotelalessandrapalermo.it/wp-content/uploads/2014/01/Palazzo-Normanni-Palerm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02" y="3054832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bacoforniture.com/realizzazioni/wp-content/uploads/2012/05/OAPAeste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6" y="3069447"/>
            <a:ext cx="4388764" cy="4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stropa.unipa.it/specul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36" y="3069447"/>
            <a:ext cx="5065157" cy="4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8283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9772" y="1046733"/>
            <a:ext cx="85053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Cerere, il primo asteroide!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40963" y="2224647"/>
            <a:ext cx="34038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Chi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lo scoprì?</a:t>
            </a:r>
          </a:p>
        </p:txBody>
      </p:sp>
      <p:pic>
        <p:nvPicPr>
          <p:cNvPr id="1026" name="Picture 2" descr="C:\Users\lziino\Documents\Servizio Civile 2017\Divulgazione\EsperienzaInsegna2018\Piazzi e Tacchini\Presentazione Scuole\Immagini\Immagini Piazzi\ritratto_Piazz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58" y="2770024"/>
            <a:ext cx="3644257" cy="53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ziino\Documents\Servizio Civile 2017\Divulgazione\EsperienzaInsegna2018\Piazzi e Tacchini\Presentazione Scuole\Immagini\Immagini Piazzi\piazzi_urania_cer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14" y="1893485"/>
            <a:ext cx="4480406" cy="61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06675" y="2224648"/>
            <a:ext cx="339014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Giuseppe </a:t>
            </a:r>
            <a:r>
              <a:rPr lang="it-IT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Piazzi</a:t>
            </a:r>
            <a:endParaRPr lang="it-IT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620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27782" y="990749"/>
            <a:ext cx="85053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Cerere, il primo asteroide!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57743" y="7578419"/>
            <a:ext cx="42746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 è il più grande degli asteroidi!</a:t>
            </a:r>
          </a:p>
          <a:p>
            <a:pPr algn="l"/>
            <a:r>
              <a:rPr lang="it-IT" sz="1800" dirty="0">
                <a:solidFill>
                  <a:srgbClr val="0070C0"/>
                </a:solidFill>
                <a:latin typeface="Calibri" panose="020F0502020204030204" pitchFamily="34" charset="0"/>
              </a:rPr>
              <a:t>Misura infatti poco più di 900 km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it-IT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1689100"/>
            <a:ext cx="7426768" cy="5705183"/>
          </a:xfrm>
          <a:prstGeom prst="rect">
            <a:avLst/>
          </a:prstGeom>
        </p:spPr>
      </p:pic>
      <p:sp>
        <p:nvSpPr>
          <p:cNvPr id="10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697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4801" y="1023142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 oggi: la missione </a:t>
            </a:r>
            <a:r>
              <a:rPr lang="it-IT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Dawn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28" y="2092231"/>
            <a:ext cx="10081486" cy="56708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384523" y="5833824"/>
            <a:ext cx="2691497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Data</a:t>
            </a:r>
            <a:r>
              <a:rPr kumimoji="0" lang="it-IT" sz="18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di lancio: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27 settembre 2007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1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Obiettivi:</a:t>
            </a: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Cerere e Vesta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0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6004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400810" y="177228"/>
            <a:ext cx="1133983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24089" y="1266829"/>
            <a:ext cx="94850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comete…cosa sono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8" y="2218869"/>
            <a:ext cx="7588509" cy="505900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19201" y="7651125"/>
            <a:ext cx="1034868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Corpi composti da roccia e ghiaccio</a:t>
            </a:r>
            <a:endParaRPr kumimoji="0" lang="it-IT" sz="18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  <p:sp>
        <p:nvSpPr>
          <p:cNvPr id="10" name="E' possibile che anche noi umani siamo un po' extraterrestri?,…"/>
          <p:cNvSpPr txBox="1"/>
          <p:nvPr/>
        </p:nvSpPr>
        <p:spPr>
          <a:xfrm>
            <a:off x="4391249" y="9191067"/>
            <a:ext cx="42223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i="1" dirty="0" smtClean="0"/>
              <a:t>A caccia di asteroidi, meteore e comete</a:t>
            </a:r>
            <a:r>
              <a:rPr sz="1600" i="0" dirty="0" smtClean="0"/>
              <a:t> </a:t>
            </a:r>
            <a:endParaRPr sz="1600" dirty="0">
              <a:solidFill>
                <a:srgbClr val="14A0FF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354B"/>
              </a:clrFrom>
              <a:clrTo>
                <a:srgbClr val="0135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8" y="7906714"/>
            <a:ext cx="1124312" cy="160981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420004"/>
            <a:ext cx="1215391" cy="12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0242826" y="699403"/>
            <a:ext cx="22025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Logo dell’Osservatorio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sym typeface="Helvetica Neue Medium"/>
              </a:rPr>
              <a:t> del presentatore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16352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614</Words>
  <Application>Microsoft Office PowerPoint</Application>
  <PresentationFormat>Personalizzato</PresentationFormat>
  <Paragraphs>124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Luciana Ziino</dc:creator>
  <cp:lastModifiedBy>Luciana Ziino</cp:lastModifiedBy>
  <cp:revision>187</cp:revision>
  <dcterms:modified xsi:type="dcterms:W3CDTF">2018-03-21T10:44:14Z</dcterms:modified>
</cp:coreProperties>
</file>