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7" r:id="rId2"/>
    <p:sldId id="298" r:id="rId3"/>
    <p:sldId id="299" r:id="rId4"/>
    <p:sldId id="300" r:id="rId5"/>
    <p:sldId id="266" r:id="rId6"/>
    <p:sldId id="301" r:id="rId7"/>
    <p:sldId id="271" r:id="rId8"/>
    <p:sldId id="269" r:id="rId9"/>
    <p:sldId id="272" r:id="rId10"/>
    <p:sldId id="288" r:id="rId11"/>
    <p:sldId id="273" r:id="rId12"/>
    <p:sldId id="293" r:id="rId13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  <a:srgbClr val="3366CC"/>
    <a:srgbClr val="FFCC99"/>
    <a:srgbClr val="C9C9FF"/>
    <a:srgbClr val="808000"/>
    <a:srgbClr val="669900"/>
    <a:srgbClr val="CD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0887" autoAdjust="0"/>
  </p:normalViewPr>
  <p:slideViewPr>
    <p:cSldViewPr>
      <p:cViewPr>
        <p:scale>
          <a:sx n="109" d="100"/>
          <a:sy n="109" d="100"/>
        </p:scale>
        <p:origin x="-9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5634D7-7137-48C2-A01C-A0F486616605}" type="datetimeFigureOut">
              <a:rPr lang="it-IT"/>
              <a:pPr>
                <a:defRPr/>
              </a:pPr>
              <a:t>24/05/2018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17FE43-C451-4184-BEA1-C791AE7FA0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34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077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968B-157D-4F46-822E-C891C216620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93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7AE41-2A78-43CC-BA35-DAB9B14889E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51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35A2F-9CB2-4CE9-9E64-C770DE09DDA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9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246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92AEA-BDF4-41FC-B7AE-C9EA45991EA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41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0325-F885-4268-9E78-D3E5247269E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3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EC964-08AC-415B-B60E-D668D51FA04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8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FAF55-F384-4CFD-A75F-53BB85F166A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80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71229-9957-434E-BFB2-EFB47FC8160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13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9A74-4B3D-4965-9E0F-49A3AD1F58F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5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0A80D-4D68-4E33-A3A0-93DD9B0B263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5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5E320-773A-4281-999A-341FC16C188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3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84F124-389B-4353-A60A-1B9A6AAAA9D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46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11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12279" y="888017"/>
            <a:ext cx="5746014" cy="851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r>
              <a:rPr lang="it-IT" sz="25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I laboratori di Astronomia per bambini </a:t>
            </a:r>
          </a:p>
          <a:p>
            <a:r>
              <a:rPr lang="it-IT" sz="25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/>
              </a:rPr>
              <a:t>dell’ISTITUTO NAZIONALE DI ASTROFISICA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753265" y="2828227"/>
            <a:ext cx="2937853" cy="456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defTabSz="410751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25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Atterriamo sulla Luna</a:t>
            </a:r>
            <a:endParaRPr lang="it-IT" sz="2500" i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09593" y="6508492"/>
            <a:ext cx="6124814" cy="272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it-IT" sz="13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INAF- </a:t>
            </a:r>
            <a:r>
              <a:rPr lang="it-IT" sz="13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Osservatorio </a:t>
            </a:r>
            <a:r>
              <a:rPr lang="it-IT" sz="13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Astronomico di Palermo</a:t>
            </a:r>
            <a:endParaRPr lang="it-IT" sz="13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Helvetica Neue Medium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09">
            <a:off x="8116861" y="5778562"/>
            <a:ext cx="830574" cy="8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barbara\Desktop\Astrok\AstroKids_bi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02" y="231210"/>
            <a:ext cx="3433191" cy="7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69510" y="3843082"/>
            <a:ext cx="1390442" cy="764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Palermo</a:t>
            </a:r>
            <a:endParaRPr lang="it-IT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7 Novembre 2010</a:t>
            </a:r>
            <a:endParaRPr lang="it-IT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defTabSz="410751" fontAlgn="auto" hangingPunct="0">
              <a:spcBef>
                <a:spcPts val="0"/>
              </a:spcBef>
              <a:spcAft>
                <a:spcPts val="0"/>
              </a:spcAft>
            </a:pPr>
            <a:endParaRPr lang="it-IT" sz="1700" b="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5" y="2132856"/>
            <a:ext cx="414048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21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" descr="te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368"/>
            <a:ext cx="6516688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012894" y="626668"/>
            <a:ext cx="2722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Sulla Terra </a:t>
            </a:r>
            <a:r>
              <a:rPr lang="en-US" altLang="it-IT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abbiamo</a:t>
            </a:r>
            <a:r>
              <a:rPr lang="en-US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l’ </a:t>
            </a:r>
            <a:r>
              <a:rPr lang="en-US" altLang="it-IT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atmosfera</a:t>
            </a:r>
            <a:r>
              <a:rPr lang="en-US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en-US" altLang="it-IT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che</a:t>
            </a:r>
            <a:r>
              <a:rPr lang="en-US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serve ?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5909083" y="2781300"/>
            <a:ext cx="2837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it-IT" sz="3200" dirty="0">
                <a:solidFill>
                  <a:srgbClr val="FF0000"/>
                </a:solidFill>
                <a:latin typeface="+mn-lt"/>
              </a:rPr>
              <a:t>E </a:t>
            </a:r>
            <a:r>
              <a:rPr lang="en-US" altLang="it-IT" sz="3200" dirty="0" err="1">
                <a:solidFill>
                  <a:srgbClr val="FF0000"/>
                </a:solidFill>
                <a:latin typeface="+mn-lt"/>
              </a:rPr>
              <a:t>sulla</a:t>
            </a:r>
            <a:r>
              <a:rPr lang="en-US" altLang="it-IT" sz="3200" dirty="0">
                <a:solidFill>
                  <a:srgbClr val="FF0000"/>
                </a:solidFill>
                <a:latin typeface="+mn-lt"/>
              </a:rPr>
              <a:t> Luna ???</a:t>
            </a:r>
            <a:endParaRPr lang="it-IT" altLang="it-IT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Sulla Luna non c’è l’atmosfera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per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cui il cielo è sempre nero e senza nuvole 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anche in pieno giorno col Sole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150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5"/>
            <a:ext cx="759618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971800" y="29718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chemeClr val="hlink"/>
                </a:solidFill>
                <a:latin typeface="Comic Sans MS" pitchFamily="66" charset="0"/>
              </a:rPr>
              <a:t>Ecco un tipico paesaggio lunare: splende il Sole, il cielo è nero …….!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65811" y="1249596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Nelle zone in ombra la temperatura scende a molti gradi sotto lo zero ( - 170° C ), mentre al Sole la temperatura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è sempre molto alta ( + 120° C ).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4" grpId="0" autoUpdateAnimBg="0"/>
      <p:bldP spid="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sellaDiTesto 2"/>
          <p:cNvSpPr txBox="1">
            <a:spLocks noChangeArrowheads="1"/>
          </p:cNvSpPr>
          <p:nvPr/>
        </p:nvSpPr>
        <p:spPr bwMode="auto">
          <a:xfrm>
            <a:off x="2177717" y="530096"/>
            <a:ext cx="48028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Questa è la LUNA, il nostro satellite, sul quale il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21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Luglio 1969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gli Astronauti dell’Apollo 11 compirono i primi passi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nella grande e desolata pianura del Mare della Tranquillità.</a:t>
            </a:r>
          </a:p>
        </p:txBody>
      </p:sp>
      <p:pic>
        <p:nvPicPr>
          <p:cNvPr id="4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9" y="1484784"/>
            <a:ext cx="32512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96" y="1635596"/>
            <a:ext cx="3238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09">
            <a:off x="2018767" y="5783251"/>
            <a:ext cx="830574" cy="8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metto 3 10"/>
          <p:cNvSpPr/>
          <p:nvPr/>
        </p:nvSpPr>
        <p:spPr>
          <a:xfrm>
            <a:off x="2434053" y="4437112"/>
            <a:ext cx="2992989" cy="1578922"/>
          </a:xfrm>
          <a:prstGeom prst="wedgeEllipse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dirty="0" smtClean="0">
                <a:solidFill>
                  <a:schemeClr val="tx1"/>
                </a:solidFill>
                <a:latin typeface="Comic Sans MS" pitchFamily="66" charset="0"/>
              </a:rPr>
              <a:t>Sapete… sulla Luna sono ancora presenti le orme lasciate dagli astronauti!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984945" y="124614"/>
            <a:ext cx="7973318" cy="932036"/>
          </a:xfrm>
          <a:prstGeom prst="rect">
            <a:avLst/>
          </a:prstGeom>
        </p:spPr>
        <p:txBody>
          <a:bodyPr lIns="64291" tIns="32146" rIns="64291" bIns="32146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CasellaDiTesto 1"/>
          <p:cNvSpPr txBox="1">
            <a:spLocks noChangeArrowheads="1"/>
          </p:cNvSpPr>
          <p:nvPr/>
        </p:nvSpPr>
        <p:spPr bwMode="auto">
          <a:xfrm rot="10800000" flipH="1" flipV="1">
            <a:off x="1691680" y="330325"/>
            <a:ext cx="61365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L’ INAF OSSERVATORIO ASTRONOMICO DI PALERMO </a:t>
            </a:r>
            <a:endParaRPr lang="it-IT" altLang="it-IT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COLLABORAZIONE CON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«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 FELTRINELLI » 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E’ LIETA DI CONDURVI IN UN VIAGGIO ALLA SCOPERTA DELLA ...</a:t>
            </a:r>
          </a:p>
        </p:txBody>
      </p:sp>
      <p:pic>
        <p:nvPicPr>
          <p:cNvPr id="20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r="11380" b="10143"/>
          <a:stretch/>
        </p:blipFill>
        <p:spPr bwMode="auto">
          <a:xfrm>
            <a:off x="1835696" y="332656"/>
            <a:ext cx="5657810" cy="605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67544" y="2420888"/>
            <a:ext cx="81590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LUNA</a:t>
            </a:r>
            <a:endParaRPr lang="it-IT" sz="13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62000" y="4225925"/>
            <a:ext cx="7772400" cy="8925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600" dirty="0">
                <a:solidFill>
                  <a:schemeClr val="bg1"/>
                </a:solidFill>
                <a:latin typeface="+mn-lt"/>
                <a:cs typeface="Arial" charset="0"/>
              </a:rPr>
              <a:t>Che cos’è la Luna ?  Come si è formata ?</a:t>
            </a:r>
          </a:p>
          <a:p>
            <a:pPr eaLnBrk="1" hangingPunct="1"/>
            <a:r>
              <a:rPr lang="it-IT" altLang="it-IT" sz="2600" dirty="0">
                <a:solidFill>
                  <a:schemeClr val="bg1"/>
                </a:solidFill>
                <a:latin typeface="+mn-lt"/>
                <a:cs typeface="Arial" charset="0"/>
              </a:rPr>
              <a:t>Come è fatta la nostra Luna ?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09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7878" r="11373" b="5526"/>
          <a:stretch/>
        </p:blipFill>
        <p:spPr bwMode="auto">
          <a:xfrm>
            <a:off x="4971604" y="1268759"/>
            <a:ext cx="2121152" cy="156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984945" y="124614"/>
            <a:ext cx="7973318" cy="932036"/>
          </a:xfrm>
          <a:prstGeom prst="rect">
            <a:avLst/>
          </a:prstGeom>
        </p:spPr>
        <p:txBody>
          <a:bodyPr lIns="64291" tIns="32146" rIns="64291" bIns="32146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125538" y="5663693"/>
            <a:ext cx="295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 Luna è un satellite!</a:t>
            </a:r>
            <a:endParaRPr lang="it-IT" altLang="it-IT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83768" y="724882"/>
            <a:ext cx="36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Che cos’è la Luna?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24786" r="28398"/>
          <a:stretch/>
        </p:blipFill>
        <p:spPr>
          <a:xfrm>
            <a:off x="107504" y="1556792"/>
            <a:ext cx="2351864" cy="3898331"/>
          </a:xfrm>
          <a:prstGeom prst="rect">
            <a:avLst/>
          </a:prstGeom>
        </p:spPr>
      </p:pic>
      <p:sp>
        <p:nvSpPr>
          <p:cNvPr id="21" name="Fumetto 3 20"/>
          <p:cNvSpPr/>
          <p:nvPr/>
        </p:nvSpPr>
        <p:spPr>
          <a:xfrm>
            <a:off x="1303243" y="845185"/>
            <a:ext cx="1224136" cy="847150"/>
          </a:xfrm>
          <a:prstGeom prst="wedgeEllipse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È una stella?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09">
            <a:off x="7402963" y="3697679"/>
            <a:ext cx="830574" cy="8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umetto 3 23"/>
          <p:cNvSpPr/>
          <p:nvPr/>
        </p:nvSpPr>
        <p:spPr>
          <a:xfrm>
            <a:off x="7818250" y="3083312"/>
            <a:ext cx="1371470" cy="847150"/>
          </a:xfrm>
          <a:prstGeom prst="wedgeEllipse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Allora è un pianeta?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923928" y="3668787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No, perché ruota attorno a un pianeta, la nostra Terra!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19672" y="1876606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 Luna non è una stella,</a:t>
            </a:r>
          </a:p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perché non brilla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 luce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propria…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39898"/>
            <a:ext cx="1656184" cy="168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8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4" grpId="0" animBg="1"/>
      <p:bldP spid="2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984945" y="124614"/>
            <a:ext cx="7973318" cy="932036"/>
          </a:xfrm>
          <a:prstGeom prst="rect">
            <a:avLst/>
          </a:prstGeom>
        </p:spPr>
        <p:txBody>
          <a:bodyPr lIns="64291" tIns="32146" rIns="64291" bIns="32146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24786" r="28398"/>
          <a:stretch/>
        </p:blipFill>
        <p:spPr>
          <a:xfrm>
            <a:off x="107504" y="1556792"/>
            <a:ext cx="2351864" cy="3898331"/>
          </a:xfrm>
          <a:prstGeom prst="rect">
            <a:avLst/>
          </a:prstGeom>
        </p:spPr>
      </p:pic>
      <p:sp>
        <p:nvSpPr>
          <p:cNvPr id="21" name="Fumetto 3 20"/>
          <p:cNvSpPr/>
          <p:nvPr/>
        </p:nvSpPr>
        <p:spPr>
          <a:xfrm>
            <a:off x="1303242" y="722602"/>
            <a:ext cx="1468558" cy="969733"/>
          </a:xfrm>
          <a:prstGeom prst="wedgeEllipse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Come si è formata la Luna?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59832" y="967882"/>
            <a:ext cx="360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Si è formata a seguito dello scontro tra un pianetino chiamato </a:t>
            </a:r>
            <a:r>
              <a:rPr lang="it-IT" altLang="it-IT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Theia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 la nostra Terra 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vvenuto più di 4 miliardi di anni fa !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42" y="2132856"/>
            <a:ext cx="4791878" cy="35892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15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1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20888"/>
            <a:ext cx="42481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-96838" y="332656"/>
            <a:ext cx="92408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Questi detriti, col tempo, raggruppandosi formarono una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sfera rocciosa del diametro di 3500 Km ad una distanza 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dalla Terra che oggi è di circa 400.000 Km, 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 a quell’epoca la distanza era di circa la metà. </a:t>
            </a:r>
          </a:p>
          <a:p>
            <a:pPr eaLnBrk="1" hangingPunct="1"/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268760"/>
            <a:ext cx="9144000" cy="5194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984945" y="124614"/>
            <a:ext cx="7973318" cy="932036"/>
          </a:xfrm>
          <a:prstGeom prst="rect">
            <a:avLst/>
          </a:prstGeom>
        </p:spPr>
        <p:txBody>
          <a:bodyPr lIns="64291" tIns="32146" rIns="64291" bIns="32146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hangingPunct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91680" y="232588"/>
            <a:ext cx="54726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Guardando con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un binocolo o con un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piccolo telescopio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possiamo vedere la caratteristica principale della LUNA: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 suoi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crateri!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3" descr="C:\Programmi\File comuni\Microsoft Shared\Clipart\cagcat50\PE07677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495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23850" y="2205038"/>
            <a:ext cx="4191000" cy="838200"/>
          </a:xfrm>
          <a:prstGeom prst="wedgeEllipseCallout">
            <a:avLst>
              <a:gd name="adj1" fmla="val -15829"/>
              <a:gd name="adj2" fmla="val 17649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/>
                </a:solidFill>
                <a:latin typeface="Arial" charset="0"/>
                <a:cs typeface="Arial" charset="0"/>
              </a:rPr>
              <a:t>Guarda quanti buchi che si vedono !! E poi mica sono tutti rotondi!! </a:t>
            </a:r>
          </a:p>
          <a:p>
            <a:pPr eaLnBrk="1" hangingPunct="1"/>
            <a:endParaRPr lang="it-IT" altLang="it-IT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5" descr="C:\Web\varie\a14897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700808"/>
            <a:ext cx="4330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95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376264"/>
            <a:ext cx="9144000" cy="4365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9490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 crateri si formarono molti milioni di anni fa 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quando la Luna era ancora giovane a causa della caduta di meteoriti </a:t>
            </a: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 quali provocarono la formazione di moltissimi buchi (i crateri) </a:t>
            </a:r>
            <a:endParaRPr lang="it-IT" altLang="it-IT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larghi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da pochi metri fino a 200 – 300 chilometri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3" descr="C:\SETTORE  IMMAGINI\REPARTI  LAVORAZIONE\ax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54102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667000" y="51054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215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>
            <a:off x="2362200" y="48768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4114800" y="51816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5410200" y="4724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3581400" y="41148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4876800" y="609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6096000" y="3962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4953000" y="38862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3886200" y="49530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5257800" y="44958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>
            <a:off x="3352800" y="38862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auto">
          <a:xfrm>
            <a:off x="4648200" y="57150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47" name="AutoShape 39"/>
          <p:cNvSpPr>
            <a:spLocks noChangeArrowheads="1"/>
          </p:cNvSpPr>
          <p:nvPr/>
        </p:nvSpPr>
        <p:spPr bwMode="auto">
          <a:xfrm>
            <a:off x="5867400" y="37338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48" name="AutoShape 40"/>
          <p:cNvSpPr>
            <a:spLocks noChangeArrowheads="1"/>
          </p:cNvSpPr>
          <p:nvPr/>
        </p:nvSpPr>
        <p:spPr bwMode="auto">
          <a:xfrm>
            <a:off x="4724400" y="36576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2028678" y="1700808"/>
            <a:ext cx="5287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800" i="1" dirty="0">
                <a:solidFill>
                  <a:srgbClr val="FF0000"/>
                </a:solidFill>
                <a:latin typeface="+mn-lt"/>
              </a:rPr>
              <a:t>….. Eccoli, arrivano i meteoriti…..!!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8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349523"/>
            <a:ext cx="9144000" cy="5103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"/>
          <a:stretch/>
        </p:blipFill>
        <p:spPr>
          <a:xfrm>
            <a:off x="1331640" y="1397868"/>
            <a:ext cx="6836635" cy="5055468"/>
          </a:xfrm>
          <a:prstGeom prst="rect">
            <a:avLst/>
          </a:prstGeom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79712" y="128447"/>
            <a:ext cx="505621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Sono i “mari”,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it-IT" altLang="it-IT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grandi distese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pianeggianti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originatesi da antiche eruzioni vulcaniche. Nel tempo la lava si è raffreddata e solidificata, diventando scura.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Ricorda che non contengono e non hanno mai contenuto acqua!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endParaRPr lang="it-IT" altLang="it-IT" sz="2800" dirty="0">
              <a:solidFill>
                <a:srgbClr val="FFD47D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09">
            <a:off x="6771295" y="2902931"/>
            <a:ext cx="830574" cy="8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umetto 3 9"/>
          <p:cNvSpPr/>
          <p:nvPr/>
        </p:nvSpPr>
        <p:spPr>
          <a:xfrm>
            <a:off x="7186582" y="1556792"/>
            <a:ext cx="1849914" cy="1578922"/>
          </a:xfrm>
          <a:prstGeom prst="wedgeEllipse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Ma sulla Luna si vedono delle parti più scure…cosa sono?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09">
            <a:off x="374142" y="4991163"/>
            <a:ext cx="830574" cy="8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umetto 3 11"/>
          <p:cNvSpPr/>
          <p:nvPr/>
        </p:nvSpPr>
        <p:spPr>
          <a:xfrm>
            <a:off x="789429" y="4221088"/>
            <a:ext cx="1557378" cy="899222"/>
          </a:xfrm>
          <a:prstGeom prst="wedgeEllipse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E le parti più chiare?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04048" y="5496306"/>
            <a:ext cx="5056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Sono le “ terre ”, </a:t>
            </a:r>
          </a:p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accidentate e ricoperte da crateri.</a:t>
            </a:r>
            <a:endParaRPr lang="it-IT" altLang="it-IT" sz="2800" dirty="0">
              <a:solidFill>
                <a:srgbClr val="FFD47D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1619672" y="2063951"/>
            <a:ext cx="1296144" cy="7169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99592" y="1772816"/>
            <a:ext cx="1224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MARI</a:t>
            </a:r>
            <a:endParaRPr lang="it-IT" altLang="it-IT" sz="2800" dirty="0">
              <a:solidFill>
                <a:srgbClr val="FFD47D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6156176" y="4928779"/>
            <a:ext cx="1219834" cy="3188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056276" y="4725144"/>
            <a:ext cx="1224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TERRE</a:t>
            </a:r>
            <a:endParaRPr lang="it-IT" altLang="it-IT" sz="2800" dirty="0">
              <a:solidFill>
                <a:srgbClr val="FFD4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0" grpId="0" animBg="1"/>
      <p:bldP spid="12" grpId="0" animBg="1"/>
      <p:bldP spid="13" grpId="0" autoUpdateAnimBg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916832"/>
            <a:ext cx="9144000" cy="4546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83363" y="738228"/>
            <a:ext cx="807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Eccome! Ci sono catene montuose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alte anche fino a 8.000 – 9.000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metri,</a:t>
            </a:r>
          </a:p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oppure piccole montagne isolate.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24786" r="28398"/>
          <a:stretch/>
        </p:blipFill>
        <p:spPr>
          <a:xfrm>
            <a:off x="-36512" y="1844824"/>
            <a:ext cx="2351864" cy="3898331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1283403" y="610789"/>
            <a:ext cx="1756590" cy="1143655"/>
          </a:xfrm>
          <a:prstGeom prst="wedgeEllipse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E montagne? Ci sono montagne sulla Luna?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" y="295316"/>
            <a:ext cx="854572" cy="8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0524"/>
            <a:ext cx="1375630" cy="11182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E' possibile che anche noi umani siamo un po' extraterrestri?,…"/>
          <p:cNvSpPr txBox="1"/>
          <p:nvPr/>
        </p:nvSpPr>
        <p:spPr>
          <a:xfrm>
            <a:off x="3716963" y="6462952"/>
            <a:ext cx="1710080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i="1" dirty="0" smtClean="0"/>
              <a:t>Atterriamo sulla Luna</a:t>
            </a:r>
            <a:r>
              <a:rPr sz="1100" dirty="0" smtClean="0"/>
              <a:t> </a:t>
            </a:r>
            <a:endParaRPr sz="1100" dirty="0">
              <a:solidFill>
                <a:srgbClr val="14A0F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3302097" cy="426630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8" y="6093296"/>
            <a:ext cx="776368" cy="64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531</Words>
  <Application>Microsoft Office PowerPoint</Application>
  <PresentationFormat>Presentazione su schermo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Windows 98</dc:creator>
  <cp:lastModifiedBy>Laura Daricello</cp:lastModifiedBy>
  <cp:revision>158</cp:revision>
  <dcterms:created xsi:type="dcterms:W3CDTF">2003-05-23T14:57:28Z</dcterms:created>
  <dcterms:modified xsi:type="dcterms:W3CDTF">2018-05-24T09:39:09Z</dcterms:modified>
</cp:coreProperties>
</file>